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6" r:id="rId3"/>
    <p:sldId id="257" r:id="rId4"/>
    <p:sldId id="258" r:id="rId5"/>
    <p:sldId id="270" r:id="rId6"/>
    <p:sldId id="259" r:id="rId7"/>
    <p:sldId id="260" r:id="rId8"/>
    <p:sldId id="261" r:id="rId9"/>
    <p:sldId id="262" r:id="rId10"/>
    <p:sldId id="263" r:id="rId11"/>
    <p:sldId id="268" r:id="rId12"/>
    <p:sldId id="265" r:id="rId13"/>
    <p:sldId id="264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164" y="-81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split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split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split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split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split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split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17.12.2018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split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17.12.2018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split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17.12.2018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split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split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split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17.12.2018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split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&#1055;&#1055;%20&#1087;&#1086;%20&#1054;&#1054;&#1055;\Desktop\&#1087;&#1088;&#1072;&#1074;&#1080;&#1083;&#1072;%20&#1087;&#1086;&#1074;&#1077;&#1076;&#1077;&#1085;&#1080;&#1103;%20&#1074;%20&#1079;&#1080;&#1084;&#1085;&#1080;&#1081;\&#1057;&#1087;&#1086;&#1089;&#1086;&#1073;&#1099;%20&#1089;&#1087;&#1072;&#1089;&#1077;&#1085;&#1080;&#1103;%20&#1085;&#1072;%20&#1083;&#1100;&#1076;&#1091;.mp4" TargetMode="External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683568" y="6858000"/>
            <a:ext cx="78076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 smtClean="0"/>
          </a:p>
          <a:p>
            <a:endParaRPr lang="ru-RU" dirty="0"/>
          </a:p>
        </p:txBody>
      </p:sp>
      <p:pic>
        <p:nvPicPr>
          <p:cNvPr id="9" name="Рисунок 8" descr="Russia_Moscow_Houses_Rivers_Winter_Zaryadye_Ice_543395_1280x85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467529" cy="685800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0" y="188640"/>
            <a:ext cx="933932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55000" endA="300" endPos="45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Линейный отдел МВД России на водном транспорте </a:t>
            </a:r>
          </a:p>
          <a:p>
            <a:pPr algn="ctr"/>
            <a:endParaRPr lang="ru-RU" sz="3000" dirty="0"/>
          </a:p>
        </p:txBody>
      </p:sp>
      <p:sp>
        <p:nvSpPr>
          <p:cNvPr id="12" name="TextBox 11"/>
          <p:cNvSpPr txBox="1"/>
          <p:nvPr/>
        </p:nvSpPr>
        <p:spPr>
          <a:xfrm>
            <a:off x="323528" y="5873115"/>
            <a:ext cx="8173135" cy="9848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dirty="0" smtClean="0"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reflection blurRad="6350" stA="55000" endA="300" endPos="45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55000" endA="300" endPos="45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Памятка </a:t>
            </a:r>
          </a:p>
          <a:p>
            <a:pPr algn="ctr"/>
            <a:r>
              <a:rPr lang="ru-RU" sz="2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55000" endA="300" endPos="45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о правилах безопасного поведения на водных объектах в зимний период </a:t>
            </a:r>
          </a:p>
          <a:p>
            <a:endParaRPr lang="ru-RU" dirty="0"/>
          </a:p>
        </p:txBody>
      </p:sp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XednGlUDOWZ2UvTR4EnWWTVhIqvwqh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-40304" y="0"/>
            <a:ext cx="9184304" cy="6858000"/>
          </a:xfrm>
        </p:spPr>
      </p:pic>
      <p:sp>
        <p:nvSpPr>
          <p:cNvPr id="5" name="TextBox 4"/>
          <p:cNvSpPr txBox="1"/>
          <p:nvPr/>
        </p:nvSpPr>
        <p:spPr>
          <a:xfrm>
            <a:off x="0" y="332656"/>
            <a:ext cx="914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Если вы оказываете помощь</a:t>
            </a:r>
            <a:r>
              <a:rPr lang="en-US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 помните! </a:t>
            </a:r>
            <a:endParaRPr lang="ru-RU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63500">
                  <a:schemeClr val="accent2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1700808"/>
            <a:ext cx="8820472" cy="41857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Подходите к полынье очень осторожно, лучше подползти по-пластунски. </a:t>
            </a:r>
          </a:p>
          <a:p>
            <a:endParaRPr lang="en-US" sz="220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r>
              <a:rPr lang="ru-RU" sz="2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- Сообщите пострадавшему криком, что идете ему на помощь, это придаст ему силы, уверенность. </a:t>
            </a:r>
          </a:p>
          <a:p>
            <a:endParaRPr lang="en-US" sz="220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r>
              <a:rPr lang="ru-RU" sz="2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- За 3-4 метра протяните ему веревку, шест, доску, шарф или любое другое подручное средство. </a:t>
            </a:r>
          </a:p>
          <a:p>
            <a:endParaRPr lang="en-US" sz="220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r>
              <a:rPr lang="ru-RU" sz="2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- Подавать пострадавшему руку небезопасно, так как, приближаясь к полынье, вы увеличите нагрузку на лед и не только не поможете, но и сами рискуете провалиться. </a:t>
            </a:r>
            <a:endParaRPr lang="ru-RU" sz="2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08 DSCF871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78164" y="188640"/>
            <a:ext cx="804906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Это надо знать. Выживание в холодной воде.</a:t>
            </a:r>
            <a:endParaRPr lang="ru-RU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63500">
                  <a:schemeClr val="accent2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" y="1556792"/>
            <a:ext cx="9143999" cy="5632311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r>
              <a:rPr lang="ru-RU" sz="2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1. Известно, что организм человека, находящегося в воде, охлаждается, если </a:t>
            </a:r>
            <a:r>
              <a:rPr lang="en-US" sz="2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n-US" sz="2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температура ниже 33,3°С. Теплопроводность воды почти в 27 раз больше, чем</a:t>
            </a:r>
            <a:endParaRPr lang="en-US" sz="200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r>
              <a:rPr lang="en-US" sz="2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воздуха, процесс охлаждения идет довольно интенсивно. Например, при </a:t>
            </a:r>
            <a:r>
              <a:rPr lang="en-US" sz="2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r>
              <a:rPr lang="en-US" sz="2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температуре воды 22°С человек за 4 мин теряет около 100 калорий, т.е. столько </a:t>
            </a:r>
            <a:endParaRPr lang="en-US" sz="200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r>
              <a:rPr lang="en-US" sz="2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же, сколько </a:t>
            </a:r>
            <a:r>
              <a:rPr lang="ru-RU" sz="20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воздуха при той же температуре за час. В результате организм </a:t>
            </a:r>
            <a:endParaRPr lang="en-US" sz="200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r>
              <a:rPr lang="en-US" sz="2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непрерывно теряет тепло, и температура тела, постепенно снижаясь, рано или </a:t>
            </a:r>
            <a:endParaRPr lang="en-US" sz="200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r>
              <a:rPr lang="en-US" sz="2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поздно достигнет критического предела, при котором невозможно дальнейшее </a:t>
            </a:r>
            <a:endParaRPr lang="en-US" sz="200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r>
              <a:rPr lang="en-US" sz="2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существование.</a:t>
            </a:r>
          </a:p>
          <a:p>
            <a:pPr algn="just"/>
            <a:endParaRPr lang="en-US" sz="200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2. Скорость снижения температуры тела зависит от физического состоят человека </a:t>
            </a:r>
            <a:r>
              <a:rPr lang="en-US" sz="2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</a:t>
            </a:r>
          </a:p>
          <a:p>
            <a:pPr algn="just"/>
            <a:r>
              <a:rPr lang="en-US" sz="2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 его индивидуальной устойчивости к низким температурам теплозащитные </a:t>
            </a:r>
            <a:endParaRPr lang="en-US" sz="200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2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свойства одежды на нем, толщина подкожно-жирового слоя.</a:t>
            </a:r>
          </a:p>
          <a:p>
            <a:pPr algn="just"/>
            <a:endParaRPr lang="en-US" sz="200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3. Важная роль в активном снижении теплопотерь организма принадлежит </a:t>
            </a:r>
            <a:endParaRPr lang="en-US" sz="200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2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сосудосуживающему аппарату, обеспечивающему уменьшение просвета </a:t>
            </a:r>
            <a:endParaRPr lang="en-US" sz="200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2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капилляров проходящих в коже и подкожной клетчатке.</a:t>
            </a:r>
          </a:p>
          <a:p>
            <a:r>
              <a:rPr lang="ru-RU" dirty="0" smtClean="0"/>
              <a:t> </a:t>
            </a:r>
          </a:p>
          <a:p>
            <a:endParaRPr lang="ru-RU" dirty="0"/>
          </a:p>
        </p:txBody>
      </p:sp>
    </p:spTree>
  </p:cSld>
  <p:clrMapOvr>
    <a:masterClrMapping/>
  </p:clrMapOvr>
  <p:transition>
    <p:split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Содержимое 5" descr="08 DSCF8719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  <p:pic>
        <p:nvPicPr>
          <p:cNvPr id="7" name="Способы спасения на льду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611560" y="1340768"/>
            <a:ext cx="8064896" cy="5292588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763688" y="260648"/>
            <a:ext cx="535191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solidFill>
                  <a:schemeClr val="bg1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Демонстрационное спасение </a:t>
            </a:r>
            <a:endParaRPr lang="ru-RU" sz="3200" dirty="0">
              <a:solidFill>
                <a:schemeClr val="bg1"/>
              </a:solidFill>
              <a:effectLst>
                <a:glow rad="63500">
                  <a:schemeClr val="accent2">
                    <a:satMod val="175000"/>
                    <a:alpha val="4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spli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Содержимое 7" descr="DSC00064 copy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7170613"/>
          </a:xfrm>
        </p:spPr>
      </p:pic>
      <p:sp>
        <p:nvSpPr>
          <p:cNvPr id="5" name="TextBox 4"/>
          <p:cNvSpPr txBox="1"/>
          <p:nvPr/>
        </p:nvSpPr>
        <p:spPr>
          <a:xfrm>
            <a:off x="1259632" y="0"/>
            <a:ext cx="623125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7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ВОДА </a:t>
            </a:r>
          </a:p>
          <a:p>
            <a:pPr algn="ctr"/>
            <a:r>
              <a:rPr lang="ru-RU" sz="7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ОШИБОК </a:t>
            </a:r>
          </a:p>
          <a:p>
            <a:pPr algn="ctr"/>
            <a:r>
              <a:rPr lang="ru-RU" sz="7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НЕ ПРОЩАЕТ</a:t>
            </a:r>
            <a:endParaRPr lang="ru-RU" sz="7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63500">
                  <a:schemeClr val="accent2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6237312"/>
            <a:ext cx="79208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Если на ваших глазах провалился человек под лед: </a:t>
            </a:r>
          </a:p>
          <a:p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Немедленно сообщите о происшествии по телефонам: </a:t>
            </a:r>
          </a:p>
          <a:p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01, 02, 112 для абонентов сотовой связи. 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Содержимое 3" descr="antarctic-pack-ice_183384-1280x80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-39925" y="0"/>
            <a:ext cx="9183925" cy="6858000"/>
          </a:xfrm>
        </p:spPr>
      </p:pic>
      <p:sp>
        <p:nvSpPr>
          <p:cNvPr id="5" name="TextBox 4"/>
          <p:cNvSpPr txBox="1"/>
          <p:nvPr/>
        </p:nvSpPr>
        <p:spPr>
          <a:xfrm>
            <a:off x="0" y="1484784"/>
            <a:ext cx="9144000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bg1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Уважаемые родители! </a:t>
            </a:r>
            <a:endParaRPr lang="en-US" sz="3200" b="1" dirty="0" smtClean="0">
              <a:solidFill>
                <a:schemeClr val="bg1"/>
              </a:solidFill>
              <a:effectLst>
                <a:glow rad="63500">
                  <a:schemeClr val="accent2">
                    <a:satMod val="175000"/>
                    <a:alpha val="4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n-US" sz="3200" b="1" dirty="0" smtClean="0">
              <a:solidFill>
                <a:schemeClr val="bg1"/>
              </a:solidFill>
              <a:effectLst>
                <a:glow rad="63500">
                  <a:schemeClr val="accent2">
                    <a:satMod val="175000"/>
                    <a:alpha val="4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n-US" sz="3200" b="1" dirty="0" smtClean="0">
              <a:solidFill>
                <a:schemeClr val="bg1"/>
              </a:solidFill>
              <a:effectLst>
                <a:glow rad="63500">
                  <a:schemeClr val="accent2">
                    <a:satMod val="175000"/>
                    <a:alpha val="4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3200" b="1" dirty="0" smtClean="0">
              <a:solidFill>
                <a:schemeClr val="bg1"/>
              </a:solidFill>
              <a:effectLst>
                <a:glow rad="63500">
                  <a:schemeClr val="accent2">
                    <a:satMod val="175000"/>
                    <a:alpha val="4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  <a:p>
            <a:r>
              <a:rPr lang="ru-RU" sz="3200" dirty="0" smtClean="0">
                <a:solidFill>
                  <a:schemeClr val="bg1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Не допускайте бесконтрольного нахождения и игр детей вблизи водоемов, разъясните им смертельную опасность пренебрежения данными рекомендациями. </a:t>
            </a:r>
            <a:endParaRPr lang="ru-RU" sz="3200" dirty="0">
              <a:solidFill>
                <a:schemeClr val="bg1"/>
              </a:solidFill>
              <a:effectLst>
                <a:glow rad="63500">
                  <a:schemeClr val="accent2">
                    <a:satMod val="175000"/>
                    <a:alpha val="4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2267744" y="188640"/>
            <a:ext cx="48245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Становление льда: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83568" y="2276872"/>
            <a:ext cx="7956376" cy="34470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 smtClean="0"/>
          </a:p>
          <a:p>
            <a:r>
              <a:rPr lang="ru-RU" dirty="0" smtClean="0"/>
              <a:t> </a:t>
            </a:r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как правило, водоемы замерзают неравномерно, по частям: сначала у берега, на мелководье, в защищенных от ветра заливах, а затем уже на середине. </a:t>
            </a:r>
          </a:p>
          <a:p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 на озерах, прудах, ставках (на всех водоемах со стоячей водой, особенно на тех, куда не впадает ни один ручеек, в которых нет русла придонной реки, подводных ключей) лед появляется раньше, чем на речках, где течение задерживает льдообразование. </a:t>
            </a:r>
          </a:p>
          <a:p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 на одном и том же водоеме можно встретить чередование льдов, которые при одинаковой толщине обладают различной прочностью и грузоподъемностью.</a:t>
            </a:r>
            <a:endParaRPr lang="ru-RU" sz="20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1" name="Picture 3" descr="C:\Users\ПП по ООП\Desktop\правила поведения в зимний\3500109_large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70988" cy="6858000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2822557" y="188640"/>
            <a:ext cx="3497112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endParaRPr lang="ru-RU" dirty="0" smtClean="0"/>
          </a:p>
          <a:p>
            <a:pPr algn="ctr"/>
            <a:r>
              <a:rPr lang="ru-RU" dirty="0" smtClean="0"/>
              <a:t> </a:t>
            </a:r>
            <a:r>
              <a:rPr lang="ru-RU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Становление льда:</a:t>
            </a:r>
            <a:endParaRPr lang="ru-RU" sz="3200" dirty="0">
              <a:solidFill>
                <a:schemeClr val="bg1"/>
              </a:solidFill>
              <a:effectLst>
                <a:glow rad="63500">
                  <a:schemeClr val="accent2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0" y="1772816"/>
            <a:ext cx="9144000" cy="4462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00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- как правило, водоемы замерзают неравномерно, по частям: сначала у       </a:t>
            </a:r>
          </a:p>
          <a:p>
            <a:pPr algn="just"/>
            <a:r>
              <a:rPr lang="ru-RU" sz="2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берега, на мелководье, в защищенных от ветра заливах, а затем уже на  </a:t>
            </a:r>
          </a:p>
          <a:p>
            <a:pPr algn="just"/>
            <a:r>
              <a:rPr lang="ru-RU" sz="2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середине. </a:t>
            </a:r>
          </a:p>
          <a:p>
            <a:pPr algn="just"/>
            <a:endParaRPr lang="ru-RU" sz="220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- на озерах, прудах, ставках (на всех водоемах со стоячей водой, </a:t>
            </a:r>
          </a:p>
          <a:p>
            <a:pPr algn="just"/>
            <a:r>
              <a:rPr lang="ru-RU" sz="2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особенно на тех, куда не впадает ни один ручеек, в которых нет русла         </a:t>
            </a:r>
          </a:p>
          <a:p>
            <a:pPr algn="just"/>
            <a:r>
              <a:rPr lang="ru-RU" sz="2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придонной реки, подводных ключей) лед появляется раньше, чем на   </a:t>
            </a:r>
          </a:p>
          <a:p>
            <a:pPr algn="just"/>
            <a:r>
              <a:rPr lang="ru-RU" sz="2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речках, где течение задерживает льдообразование. </a:t>
            </a:r>
          </a:p>
          <a:p>
            <a:pPr algn="just"/>
            <a:endParaRPr lang="ru-RU" sz="220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just">
              <a:buFontTx/>
              <a:buChar char="-"/>
            </a:pPr>
            <a:r>
              <a:rPr lang="ru-RU" sz="2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на одном и том же водоеме можно встретить чередование льдов,  </a:t>
            </a:r>
          </a:p>
          <a:p>
            <a:pPr algn="just"/>
            <a:r>
              <a:rPr lang="ru-RU" sz="2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которые при одинаковой толщине обладают различной прочностью и   </a:t>
            </a:r>
          </a:p>
          <a:p>
            <a:pPr algn="just"/>
            <a:r>
              <a:rPr lang="ru-RU" sz="2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грузоподъемностью.</a:t>
            </a:r>
            <a:endParaRPr lang="ru-RU" sz="2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Содержимое 6" descr="0_92c41_48e3216d_orig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8" name="TextBox 7"/>
          <p:cNvSpPr txBox="1"/>
          <p:nvPr/>
        </p:nvSpPr>
        <p:spPr>
          <a:xfrm>
            <a:off x="-828600" y="0"/>
            <a:ext cx="9703377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 smtClean="0"/>
          </a:p>
          <a:p>
            <a:pPr algn="ctr"/>
            <a:r>
              <a:rPr lang="ru-RU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Критерии прочного льда: </a:t>
            </a:r>
          </a:p>
          <a:p>
            <a:pPr algn="ctr"/>
            <a:endParaRPr lang="ru-RU" sz="280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-Прозрачный лед с зеленоватым или синеватым оттенком. </a:t>
            </a:r>
          </a:p>
          <a:p>
            <a:pPr algn="ctr">
              <a:buFontTx/>
              <a:buChar char="-"/>
            </a:pPr>
            <a:endParaRPr lang="ru-RU" sz="240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-На открытом бесснежном пространстве лед всегда толще.</a:t>
            </a:r>
            <a:endParaRPr lang="ru-RU" sz="2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2056686"/>
            <a:ext cx="9144000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Основным условием безопасного пребывания человека на льду </a:t>
            </a:r>
            <a:r>
              <a:rPr lang="en-US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n-US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является соответствие </a:t>
            </a:r>
            <a:r>
              <a:rPr lang="en-US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толщины льда прилагаемой нагрузке:</a:t>
            </a:r>
            <a:endParaRPr lang="en-US" sz="240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- безопасная толщина льда для одного человека не менее 7 см;</a:t>
            </a:r>
          </a:p>
          <a:p>
            <a:endParaRPr lang="ru-RU" sz="240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- безопасная толщина льда для сооружения катка 12 см и более;</a:t>
            </a:r>
          </a:p>
          <a:p>
            <a:endParaRPr lang="ru-RU" sz="240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- безопасная толщина льда для совершения пешей переправы 15 см </a:t>
            </a:r>
            <a:r>
              <a:rPr lang="en-US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r>
              <a:rPr lang="en-US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 более;</a:t>
            </a:r>
          </a:p>
          <a:p>
            <a:pPr>
              <a:buFontTx/>
              <a:buChar char="-"/>
            </a:pPr>
            <a:r>
              <a:rPr lang="en-US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безопасная толщина льда для проезда автомобилей не менее 30 </a:t>
            </a:r>
            <a:r>
              <a:rPr lang="en-US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n-US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см.</a:t>
            </a:r>
          </a:p>
          <a:p>
            <a:endParaRPr lang="ru-RU" dirty="0"/>
          </a:p>
        </p:txBody>
      </p:sp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373837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51520" y="188640"/>
            <a:ext cx="8661345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Время безопасного пребывания человека в воде:</a:t>
            </a:r>
          </a:p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251520" y="1700808"/>
            <a:ext cx="8282780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- при температуре воды 24°С время безопасного пребывания 7-9 часов.</a:t>
            </a:r>
          </a:p>
          <a:p>
            <a:endParaRPr lang="en-US" sz="240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- при температуре воды 5-15йС - от 3,5 часов до 4,5 часов;</a:t>
            </a:r>
          </a:p>
          <a:p>
            <a:endParaRPr lang="en-US" sz="240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- температура воды 2-3°С оказывается смертельной для человека через 10-15 мин;</a:t>
            </a:r>
          </a:p>
          <a:p>
            <a:endParaRPr lang="en-US" sz="240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- при температуре воды минус 2°С - смерть может наступить через 5-8 мин.</a:t>
            </a:r>
          </a:p>
          <a:p>
            <a:endParaRPr lang="ru-RU" sz="2400" dirty="0"/>
          </a:p>
        </p:txBody>
      </p:sp>
    </p:spTree>
  </p:cSld>
  <p:clrMapOvr>
    <a:masterClrMapping/>
  </p:clrMapOvr>
  <p:transition>
    <p:split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7915601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-180528" y="0"/>
            <a:ext cx="9324528" cy="6857999"/>
          </a:xfrm>
        </p:spPr>
      </p:pic>
      <p:sp>
        <p:nvSpPr>
          <p:cNvPr id="5" name="TextBox 4"/>
          <p:cNvSpPr txBox="1"/>
          <p:nvPr/>
        </p:nvSpPr>
        <p:spPr>
          <a:xfrm>
            <a:off x="2411760" y="404664"/>
            <a:ext cx="509812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i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Правила поведения на льду:</a:t>
            </a:r>
            <a:endParaRPr lang="ru-RU" sz="3200" dirty="0">
              <a:effectLst>
                <a:glow rad="63500">
                  <a:schemeClr val="accent2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51520" y="2636912"/>
            <a:ext cx="889248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 smtClean="0">
              <a:solidFill>
                <a:schemeClr val="bg1"/>
              </a:solidFill>
            </a:endParaRPr>
          </a:p>
          <a:p>
            <a:r>
              <a:rPr lang="ru-RU" dirty="0" smtClean="0">
                <a:solidFill>
                  <a:schemeClr val="bg1"/>
                </a:solidFill>
              </a:rPr>
              <a:t> 1. </a:t>
            </a:r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Ни в коем случае нельзя выходить на лед в темное время суток и при плохой  </a:t>
            </a:r>
          </a:p>
          <a:p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    видимости (туман, снегопад, дождь). </a:t>
            </a:r>
          </a:p>
          <a:p>
            <a:endParaRPr lang="ru-RU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2. При переходе через реку пользуйтесь ледовыми переправами. </a:t>
            </a:r>
          </a:p>
          <a:p>
            <a:endParaRPr lang="ru-RU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3. Нельзя проверять прочность льда ударом ноги. Если после первого сильного удара   </a:t>
            </a:r>
          </a:p>
          <a:p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    поленом или лыжной палкой покажется хоть немного воды, - это означает, что лед </a:t>
            </a:r>
          </a:p>
          <a:p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    тонкий, по нему ходить нельзя. В этом случае следует немедленно отойти по своему </a:t>
            </a:r>
          </a:p>
          <a:p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    же следу к берегу, скользящими шагами, не отрывая ног ото льда и расставив их на </a:t>
            </a:r>
          </a:p>
          <a:p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    ширину плеч, чтобы нагрузка распределялась на большую площадь. Точно так же </a:t>
            </a:r>
          </a:p>
          <a:p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    поступают при предостерегающем потрескивании льда и образовании в нем трещин.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Содержимое 6" descr="8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8" name="TextBox 7"/>
          <p:cNvSpPr txBox="1"/>
          <p:nvPr/>
        </p:nvSpPr>
        <p:spPr>
          <a:xfrm>
            <a:off x="0" y="548680"/>
            <a:ext cx="9144000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ru-RU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pPr algn="just"/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4. При вынужденном переходе водоема безопаснее всего придерживаться проторенных </a:t>
            </a:r>
          </a:p>
          <a:p>
            <a:pPr algn="just"/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    троп или идти по уже проложенной лыжне. Но если их нет, надо перед тем, как   </a:t>
            </a:r>
          </a:p>
          <a:p>
            <a:pPr algn="just"/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    спуститься на лед, очень внимательно осмотреться и наметить предстоящий маршрут. </a:t>
            </a:r>
          </a:p>
          <a:p>
            <a:pPr algn="just"/>
            <a:endParaRPr lang="ru-RU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pPr algn="just"/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5. При переходе водоема группой необходимо соблюдать расстояние друг от друга 5-6 м. </a:t>
            </a:r>
          </a:p>
          <a:p>
            <a:pPr algn="just"/>
            <a:endParaRPr lang="ru-RU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pPr algn="just"/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6. Замерзшую реку (озеро) лучше перейти на лыжах, при этом: крепления лыж </a:t>
            </a:r>
          </a:p>
          <a:p>
            <a:pPr algn="just"/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   расстегните, чтобы при необходимости быстро их сбросить; лыжные палки держите в </a:t>
            </a:r>
          </a:p>
          <a:p>
            <a:pPr algn="just"/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   руках, не накидывая петли на кисти рук, чтобы в случае опасности сразу их отбросить. </a:t>
            </a:r>
          </a:p>
          <a:p>
            <a:pPr algn="just"/>
            <a:endParaRPr lang="ru-RU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pPr algn="just"/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7. Если есть рюкзак, повесьте его на одно плечо, это позволит легко освободиться от груза  </a:t>
            </a:r>
          </a:p>
          <a:p>
            <a:pPr algn="just"/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    в случае, если лед под вами провалится. </a:t>
            </a:r>
          </a:p>
          <a:p>
            <a:pPr algn="just"/>
            <a:endParaRPr lang="ru-RU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pPr algn="just"/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8. Рыбакам на замерзший водоем необходимо брать с собой прочный шнур длиной 20 – </a:t>
            </a:r>
          </a:p>
          <a:p>
            <a:pPr algn="just"/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   25 метров с большой глухой петлей на конце и грузом. Груз поможет забросить шнур к   </a:t>
            </a:r>
          </a:p>
          <a:p>
            <a:pPr algn="just"/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   провалившемуся в воду товарищу, петля нужна для того, чтобы пострадавший мог </a:t>
            </a:r>
          </a:p>
          <a:p>
            <a:pPr algn="just"/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   надежнее держаться, продев ее под мышки.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1" name="Содержимое 10" descr="pc10189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6858000"/>
          </a:xfrm>
        </p:spPr>
      </p:pic>
      <p:sp>
        <p:nvSpPr>
          <p:cNvPr id="12" name="TextBox 11"/>
          <p:cNvSpPr txBox="1"/>
          <p:nvPr/>
        </p:nvSpPr>
        <p:spPr>
          <a:xfrm>
            <a:off x="0" y="260648"/>
            <a:ext cx="85978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Оказание помощи провалившемуся под лед: </a:t>
            </a:r>
            <a:endParaRPr lang="ru-RU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63500">
                  <a:schemeClr val="accent2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0" y="1412776"/>
            <a:ext cx="9144000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 </a:t>
            </a:r>
            <a:r>
              <a:rPr lang="ru-RU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Не поддавайтесь панике. </a:t>
            </a:r>
          </a:p>
          <a:p>
            <a:endParaRPr lang="en-US" sz="240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Char char="-"/>
            </a:pPr>
            <a:r>
              <a:rPr lang="en-US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Не надо барахтаться и наваливаться всем телом на тонкую кромку </a:t>
            </a:r>
            <a:r>
              <a:rPr lang="en-US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n-US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льда, так как под тяжестью тела он будет обламываться. </a:t>
            </a:r>
          </a:p>
          <a:p>
            <a:endParaRPr lang="en-US" sz="240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- Широко раскиньте руки, чтобы не погрузиться с головой в воду </a:t>
            </a:r>
          </a:p>
          <a:p>
            <a:endParaRPr lang="en-US" sz="240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Char char="-"/>
            </a:pPr>
            <a:r>
              <a:rPr lang="ru-RU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Обопритесь локтями об лед и, приведя тело в горизонтальное </a:t>
            </a:r>
            <a:r>
              <a:rPr lang="en-US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n-US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положение, постарайтесь забросить на лед ту ногу, которая ближе </a:t>
            </a:r>
            <a:endParaRPr lang="en-US" sz="240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всего к его кромке, поворотом корпуса вытащите вторую ногу и </a:t>
            </a:r>
            <a:endParaRPr lang="en-US" sz="240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быстро выкатывайтесь на лед. </a:t>
            </a:r>
          </a:p>
          <a:p>
            <a:endParaRPr lang="en-US" sz="240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Char char="-"/>
            </a:pPr>
            <a:r>
              <a:rPr lang="en-US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Без резких движений отползайте как можно дальше от опасного </a:t>
            </a:r>
            <a:endParaRPr lang="en-US" sz="240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места в том направлении, откуда пришли; </a:t>
            </a:r>
            <a:endParaRPr lang="ru-RU" sz="2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inx960x64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5" name="TextBox 4"/>
          <p:cNvSpPr txBox="1"/>
          <p:nvPr/>
        </p:nvSpPr>
        <p:spPr>
          <a:xfrm>
            <a:off x="0" y="1"/>
            <a:ext cx="9144000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Зовите на помощь. </a:t>
            </a:r>
          </a:p>
          <a:p>
            <a:endParaRPr lang="ru-RU" sz="220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Char char="-"/>
            </a:pPr>
            <a:r>
              <a:rPr lang="ru-RU" sz="2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Удерживая себя на поверхности воды, стараться затрачивать на это минимум </a:t>
            </a:r>
            <a:r>
              <a:rPr lang="en-US" sz="2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физических усилий. (Одна из причин быстрого понижения температуры тела – </a:t>
            </a:r>
            <a:r>
              <a:rPr lang="en-US" sz="2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перемещение прилежащего к телу подогретого им слоя воды и замена его </a:t>
            </a:r>
            <a:r>
              <a:rPr lang="en-US" sz="2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новым, холодным. Кроме того, при движениях нарушается дополнительная изоляция, создаваемая водой, пропитавшей одежду). </a:t>
            </a:r>
          </a:p>
          <a:p>
            <a:endParaRPr lang="en-US" sz="220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Char char="-"/>
            </a:pPr>
            <a:r>
              <a:rPr lang="ru-RU" sz="2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Находясь на плаву, следует голову держать как можно выше над водой. </a:t>
            </a:r>
            <a:endParaRPr lang="en-US" sz="220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r>
              <a:rPr lang="en-US" sz="2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Известно, что более 50% всех теплопотерь организма, а по некоторым данным, </a:t>
            </a:r>
            <a:r>
              <a:rPr lang="en-US" sz="2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даже 75% приходится на ее долю. </a:t>
            </a:r>
          </a:p>
          <a:p>
            <a:endParaRPr lang="en-US" sz="220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r>
              <a:rPr lang="ru-RU" sz="2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- Активно плыть к берегу, плоту или шлюпке, можно, если они находятся на расстоянии, преодоление которого потребует не более 40 мин. </a:t>
            </a:r>
          </a:p>
          <a:p>
            <a:endParaRPr lang="en-US" sz="220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r>
              <a:rPr lang="ru-RU" sz="2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- Добравшись до </a:t>
            </a:r>
            <a:r>
              <a:rPr lang="ru-RU" sz="22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плавсредства</a:t>
            </a:r>
            <a:r>
              <a:rPr lang="ru-RU" sz="2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 надо немедленно раздеться, выжать намокшую одежду и снова надеть. </a:t>
            </a:r>
            <a:endParaRPr lang="ru-RU" sz="2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406</TotalTime>
  <Words>1097</Words>
  <Application>Microsoft Office PowerPoint</Application>
  <PresentationFormat>Экран (4:3)</PresentationFormat>
  <Paragraphs>144</Paragraphs>
  <Slides>13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Презентация PowerPoint</vt:lpstr>
      <vt:lpstr>Презентация PowerPoint</vt:lpstr>
      <vt:lpstr>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Чекун Инна Михайловна</dc:creator>
  <cp:lastModifiedBy>Чекун Инна Михайловна</cp:lastModifiedBy>
  <cp:revision>11</cp:revision>
  <dcterms:modified xsi:type="dcterms:W3CDTF">2018-12-17T09:32:10Z</dcterms:modified>
</cp:coreProperties>
</file>